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Garamond"/>
      <p:regular r:id="rId20"/>
      <p:bold r:id="rId21"/>
      <p:italic r:id="rId22"/>
      <p:boldItalic r:id="rId23"/>
    </p:embeddedFont>
    <p:embeddedFont>
      <p:font typeface="Century Schoolbook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aramond-regular.fntdata"/><Relationship Id="rId22" Type="http://schemas.openxmlformats.org/officeDocument/2006/relationships/font" Target="fonts/Garamond-italic.fntdata"/><Relationship Id="rId21" Type="http://schemas.openxmlformats.org/officeDocument/2006/relationships/font" Target="fonts/Garamond-bold.fntdata"/><Relationship Id="rId24" Type="http://schemas.openxmlformats.org/officeDocument/2006/relationships/font" Target="fonts/CenturySchoolbook-regular.fntdata"/><Relationship Id="rId23" Type="http://schemas.openxmlformats.org/officeDocument/2006/relationships/font" Target="fonts/Garamon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enturySchoolbook-italic.fntdata"/><Relationship Id="rId25" Type="http://schemas.openxmlformats.org/officeDocument/2006/relationships/font" Target="fonts/CenturySchoolbook-bold.fntdata"/><Relationship Id="rId27" Type="http://schemas.openxmlformats.org/officeDocument/2006/relationships/font" Target="fonts/CenturySchoolboo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82958b04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82958b0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82958b044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582958b04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82958b044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582958b04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82958b044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82958b04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82958b044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82958b04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82958b044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582958b044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ctrTitle"/>
          </p:nvPr>
        </p:nvSpPr>
        <p:spPr>
          <a:xfrm>
            <a:off x="3048000" y="3124200"/>
            <a:ext cx="82296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3048000" y="5003322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 rot="5400000">
            <a:off x="10733828" y="1110597"/>
            <a:ext cx="2286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 rot="5400000">
            <a:off x="10045959" y="4117661"/>
            <a:ext cx="36576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/>
          <p:nvPr/>
        </p:nvSpPr>
        <p:spPr>
          <a:xfrm>
            <a:off x="508000" y="0"/>
            <a:ext cx="812800" cy="6858000"/>
          </a:xfrm>
          <a:prstGeom prst="rect">
            <a:avLst/>
          </a:prstGeom>
          <a:solidFill>
            <a:srgbClr val="FEC2AC">
              <a:alpha val="5294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368448" y="0"/>
            <a:ext cx="139552" cy="6858000"/>
          </a:xfrm>
          <a:prstGeom prst="rect">
            <a:avLst/>
          </a:prstGeom>
          <a:solidFill>
            <a:srgbClr val="FFD8CC">
              <a:alpha val="3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1320800" y="0"/>
            <a:ext cx="242496" cy="6858000"/>
          </a:xfrm>
          <a:prstGeom prst="rect">
            <a:avLst/>
          </a:prstGeom>
          <a:solidFill>
            <a:srgbClr val="FFD8CC">
              <a:alpha val="6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1521760" y="0"/>
            <a:ext cx="307040" cy="6858000"/>
          </a:xfrm>
          <a:prstGeom prst="rect">
            <a:avLst/>
          </a:prstGeom>
          <a:solidFill>
            <a:srgbClr val="FFEDE7">
              <a:alpha val="7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26" name="Google Shape;26;p2"/>
          <p:cNvCxnSpPr/>
          <p:nvPr/>
        </p:nvCxnSpPr>
        <p:spPr>
          <a:xfrm>
            <a:off x="141792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>
                <a:alpha val="72156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" name="Google Shape;27;p2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FEDE7">
                <a:alpha val="8196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" name="Google Shape;28;p2"/>
          <p:cNvCxnSpPr/>
          <p:nvPr/>
        </p:nvCxnSpPr>
        <p:spPr>
          <a:xfrm>
            <a:off x="1138816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" name="Google Shape;29;p2"/>
          <p:cNvCxnSpPr/>
          <p:nvPr/>
        </p:nvCxnSpPr>
        <p:spPr>
          <a:xfrm>
            <a:off x="2302187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FEC2AC">
                <a:alpha val="81176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2"/>
          <p:cNvCxnSpPr/>
          <p:nvPr/>
        </p:nvCxnSpPr>
        <p:spPr>
          <a:xfrm>
            <a:off x="1422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2"/>
          <p:cNvCxnSpPr/>
          <p:nvPr/>
        </p:nvCxnSpPr>
        <p:spPr>
          <a:xfrm>
            <a:off x="12151808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2"/>
          <p:cNvSpPr/>
          <p:nvPr/>
        </p:nvSpPr>
        <p:spPr>
          <a:xfrm>
            <a:off x="1625600" y="0"/>
            <a:ext cx="101600" cy="6858000"/>
          </a:xfrm>
          <a:prstGeom prst="rect">
            <a:avLst/>
          </a:prstGeom>
          <a:solidFill>
            <a:srgbClr val="FEC2AC">
              <a:alpha val="5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746176" y="4866752"/>
            <a:ext cx="855232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454773" y="5500632"/>
            <a:ext cx="18288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2218944" y="5788152"/>
            <a:ext cx="36576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1767392" y="4928702"/>
            <a:ext cx="8128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3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bg>
      <p:bgPr>
        <a:solidFill>
          <a:schemeClr val="dk2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3048000" y="2895600"/>
            <a:ext cx="8229600" cy="20535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entury Schoolbook"/>
              <a:buNone/>
              <a:defRPr b="1" sz="3000" cap="small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" type="body"/>
          </p:nvPr>
        </p:nvSpPr>
        <p:spPr>
          <a:xfrm>
            <a:off x="3048000" y="501015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52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10" type="dt"/>
          </p:nvPr>
        </p:nvSpPr>
        <p:spPr>
          <a:xfrm rot="5400000">
            <a:off x="10732008" y="1106932"/>
            <a:ext cx="2286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1" type="ftr"/>
          </p:nvPr>
        </p:nvSpPr>
        <p:spPr>
          <a:xfrm rot="5400000">
            <a:off x="10046208" y="4114800"/>
            <a:ext cx="36576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"/>
          <p:cNvSpPr/>
          <p:nvPr/>
        </p:nvSpPr>
        <p:spPr>
          <a:xfrm>
            <a:off x="508000" y="0"/>
            <a:ext cx="812800" cy="6858000"/>
          </a:xfrm>
          <a:prstGeom prst="rect">
            <a:avLst/>
          </a:prstGeom>
          <a:solidFill>
            <a:srgbClr val="FEC2AC">
              <a:alpha val="5294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368448" y="0"/>
            <a:ext cx="139552" cy="6858000"/>
          </a:xfrm>
          <a:prstGeom prst="rect">
            <a:avLst/>
          </a:prstGeom>
          <a:solidFill>
            <a:srgbClr val="FFD8CC">
              <a:alpha val="3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1320800" y="0"/>
            <a:ext cx="242496" cy="6858000"/>
          </a:xfrm>
          <a:prstGeom prst="rect">
            <a:avLst/>
          </a:prstGeom>
          <a:solidFill>
            <a:srgbClr val="FFD8CC">
              <a:alpha val="690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1521760" y="0"/>
            <a:ext cx="307040" cy="6858000"/>
          </a:xfrm>
          <a:prstGeom prst="rect">
            <a:avLst/>
          </a:prstGeom>
          <a:solidFill>
            <a:srgbClr val="FFEDE7">
              <a:alpha val="7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54" name="Google Shape;54;p4"/>
          <p:cNvCxnSpPr/>
          <p:nvPr/>
        </p:nvCxnSpPr>
        <p:spPr>
          <a:xfrm>
            <a:off x="141792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>
                <a:alpha val="72156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" name="Google Shape;55;p4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FEDE7">
                <a:alpha val="8196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" name="Google Shape;56;p4"/>
          <p:cNvCxnSpPr/>
          <p:nvPr/>
        </p:nvCxnSpPr>
        <p:spPr>
          <a:xfrm>
            <a:off x="1138816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4"/>
          <p:cNvCxnSpPr/>
          <p:nvPr/>
        </p:nvCxnSpPr>
        <p:spPr>
          <a:xfrm>
            <a:off x="2302187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FEC2AC">
                <a:alpha val="81176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" name="Google Shape;58;p4"/>
          <p:cNvCxnSpPr/>
          <p:nvPr/>
        </p:nvCxnSpPr>
        <p:spPr>
          <a:xfrm>
            <a:off x="1422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4"/>
          <p:cNvSpPr/>
          <p:nvPr/>
        </p:nvSpPr>
        <p:spPr>
          <a:xfrm>
            <a:off x="1625600" y="0"/>
            <a:ext cx="101600" cy="6858000"/>
          </a:xfrm>
          <a:prstGeom prst="rect">
            <a:avLst/>
          </a:prstGeom>
          <a:solidFill>
            <a:srgbClr val="FEC2AC">
              <a:alpha val="5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1766272" y="4866752"/>
            <a:ext cx="855232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1454773" y="5500632"/>
            <a:ext cx="18288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2218944" y="5791200"/>
            <a:ext cx="36576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2505387" y="4479888"/>
            <a:ext cx="48768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65" name="Google Shape;65;p4"/>
          <p:cNvCxnSpPr/>
          <p:nvPr/>
        </p:nvCxnSpPr>
        <p:spPr>
          <a:xfrm>
            <a:off x="12130592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4"/>
          <p:cNvSpPr txBox="1"/>
          <p:nvPr>
            <p:ph idx="12" type="sldNum"/>
          </p:nvPr>
        </p:nvSpPr>
        <p:spPr>
          <a:xfrm>
            <a:off x="1787488" y="4928702"/>
            <a:ext cx="8128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5"/>
          <p:cNvSpPr txBox="1"/>
          <p:nvPr>
            <p:ph idx="1" type="body"/>
          </p:nvPr>
        </p:nvSpPr>
        <p:spPr>
          <a:xfrm>
            <a:off x="609600" y="1600200"/>
            <a:ext cx="48768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5"/>
          <p:cNvSpPr txBox="1"/>
          <p:nvPr>
            <p:ph idx="2" type="body"/>
          </p:nvPr>
        </p:nvSpPr>
        <p:spPr>
          <a:xfrm>
            <a:off x="5693664" y="1600200"/>
            <a:ext cx="48768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/>
          <p:nvPr>
            <p:ph type="title"/>
          </p:nvPr>
        </p:nvSpPr>
        <p:spPr>
          <a:xfrm>
            <a:off x="609600" y="27305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6"/>
          <p:cNvSpPr txBox="1"/>
          <p:nvPr>
            <p:ph idx="1" type="body"/>
          </p:nvPr>
        </p:nvSpPr>
        <p:spPr>
          <a:xfrm>
            <a:off x="609600" y="2362200"/>
            <a:ext cx="487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6"/>
          <p:cNvSpPr txBox="1"/>
          <p:nvPr>
            <p:ph idx="2" type="body"/>
          </p:nvPr>
        </p:nvSpPr>
        <p:spPr>
          <a:xfrm>
            <a:off x="5829300" y="2362200"/>
            <a:ext cx="487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6"/>
          <p:cNvSpPr/>
          <p:nvPr>
            <p:ph idx="3" type="body"/>
          </p:nvPr>
        </p:nvSpPr>
        <p:spPr>
          <a:xfrm>
            <a:off x="609600" y="1569720"/>
            <a:ext cx="48768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Century Schoolbook"/>
              <a:buNone/>
              <a:defRPr b="1" sz="2000">
                <a:solidFill>
                  <a:srgbClr val="FFFFFF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6"/>
          <p:cNvSpPr/>
          <p:nvPr>
            <p:ph idx="4" type="body"/>
          </p:nvPr>
        </p:nvSpPr>
        <p:spPr>
          <a:xfrm>
            <a:off x="5791200" y="1569720"/>
            <a:ext cx="48768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Century Schoolbook"/>
              <a:buNone/>
              <a:defRPr b="1" sz="2000">
                <a:solidFill>
                  <a:srgbClr val="FFFFFF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7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7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7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8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showMasterSp="0" type="objTx">
  <p:cSld name="OBJECT_WITH_CAPTION_TEXT"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9"/>
          <p:cNvCxnSpPr/>
          <p:nvPr/>
        </p:nvCxnSpPr>
        <p:spPr>
          <a:xfrm>
            <a:off x="11684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>
                <a:alpha val="92156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9"/>
          <p:cNvSpPr txBox="1"/>
          <p:nvPr>
            <p:ph type="title"/>
          </p:nvPr>
        </p:nvSpPr>
        <p:spPr>
          <a:xfrm rot="5400000">
            <a:off x="5547360" y="3124200"/>
            <a:ext cx="630936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Schoolbook"/>
              <a:buNone/>
              <a:defRPr b="1" sz="2000" cap="small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9"/>
          <p:cNvSpPr txBox="1"/>
          <p:nvPr>
            <p:ph idx="1" type="body"/>
          </p:nvPr>
        </p:nvSpPr>
        <p:spPr>
          <a:xfrm>
            <a:off x="9083040" y="274320"/>
            <a:ext cx="2036064" cy="498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84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12"/>
              <a:buNone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cxnSp>
        <p:nvCxnSpPr>
          <p:cNvPr id="96" name="Google Shape;96;p9"/>
          <p:cNvCxnSpPr/>
          <p:nvPr/>
        </p:nvCxnSpPr>
        <p:spPr>
          <a:xfrm>
            <a:off x="83312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" name="Google Shape;97;p9"/>
          <p:cNvCxnSpPr/>
          <p:nvPr/>
        </p:nvCxnSpPr>
        <p:spPr>
          <a:xfrm>
            <a:off x="8256395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" name="Google Shape;98;p9"/>
          <p:cNvCxnSpPr/>
          <p:nvPr/>
        </p:nvCxnSpPr>
        <p:spPr>
          <a:xfrm>
            <a:off x="119888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9"/>
          <p:cNvSpPr/>
          <p:nvPr/>
        </p:nvSpPr>
        <p:spPr>
          <a:xfrm>
            <a:off x="11785600" y="0"/>
            <a:ext cx="406400" cy="6858000"/>
          </a:xfrm>
          <a:prstGeom prst="rect">
            <a:avLst/>
          </a:prstGeom>
          <a:solidFill>
            <a:srgbClr val="FEC2AC">
              <a:alpha val="8588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00" name="Google Shape;100;p9"/>
          <p:cNvCxnSpPr/>
          <p:nvPr/>
        </p:nvCxnSpPr>
        <p:spPr>
          <a:xfrm>
            <a:off x="118872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" name="Google Shape;101;p9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2" name="Google Shape;102;p9"/>
          <p:cNvSpPr txBox="1"/>
          <p:nvPr>
            <p:ph idx="2" type="body"/>
          </p:nvPr>
        </p:nvSpPr>
        <p:spPr>
          <a:xfrm>
            <a:off x="406400" y="274320"/>
            <a:ext cx="7518400" cy="6327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9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9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9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showMasterSp="0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10"/>
          <p:cNvCxnSpPr/>
          <p:nvPr/>
        </p:nvCxnSpPr>
        <p:spPr>
          <a:xfrm>
            <a:off x="11684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10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9" name="Google Shape;109;p10"/>
          <p:cNvSpPr txBox="1"/>
          <p:nvPr>
            <p:ph type="title"/>
          </p:nvPr>
        </p:nvSpPr>
        <p:spPr>
          <a:xfrm rot="5400000">
            <a:off x="5518404" y="3124200"/>
            <a:ext cx="630936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Schoolbook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0"/>
          <p:cNvSpPr/>
          <p:nvPr>
            <p:ph idx="2" type="pic"/>
          </p:nvPr>
        </p:nvSpPr>
        <p:spPr>
          <a:xfrm>
            <a:off x="0" y="0"/>
            <a:ext cx="82296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DE7530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EC2AC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BBC9E9"/>
              </a:buClr>
              <a:buSzPts val="1088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EC2AC"/>
              </a:buClr>
              <a:buSzPts val="840"/>
              <a:buFont typeface="Noto Sans Symbols"/>
              <a:buChar char="⚪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DE7530"/>
              </a:buClr>
              <a:buSzPts val="14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11" name="Google Shape;111;p10"/>
          <p:cNvSpPr txBox="1"/>
          <p:nvPr>
            <p:ph idx="1" type="body"/>
          </p:nvPr>
        </p:nvSpPr>
        <p:spPr>
          <a:xfrm>
            <a:off x="9021064" y="264795"/>
            <a:ext cx="2032000" cy="4956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840"/>
              <a:buFont typeface="Century Schoolbook"/>
              <a:buNone/>
              <a:defRPr sz="1200"/>
            </a:lvl1pPr>
            <a:lvl2pPr indent="-28956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60"/>
              <a:buChar char="⚫"/>
              <a:defRPr sz="1200"/>
            </a:lvl2pPr>
            <a:lvl3pPr indent="-2667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?"/>
              <a:defRPr sz="1000"/>
            </a:lvl3pPr>
            <a:lvl4pPr indent="-262889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Char char="?"/>
              <a:defRPr sz="900"/>
            </a:lvl4pPr>
            <a:lvl5pPr indent="-267461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12"/>
              <a:buChar char="⚫"/>
              <a:defRPr sz="9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cxnSp>
        <p:nvCxnSpPr>
          <p:cNvPr id="112" name="Google Shape;112;p10"/>
          <p:cNvCxnSpPr/>
          <p:nvPr/>
        </p:nvCxnSpPr>
        <p:spPr>
          <a:xfrm>
            <a:off x="119888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10"/>
          <p:cNvSpPr/>
          <p:nvPr/>
        </p:nvSpPr>
        <p:spPr>
          <a:xfrm>
            <a:off x="11785600" y="0"/>
            <a:ext cx="406400" cy="6858000"/>
          </a:xfrm>
          <a:prstGeom prst="rect">
            <a:avLst/>
          </a:prstGeom>
          <a:solidFill>
            <a:srgbClr val="FEC2A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14" name="Google Shape;114;p10"/>
          <p:cNvCxnSpPr/>
          <p:nvPr/>
        </p:nvCxnSpPr>
        <p:spPr>
          <a:xfrm>
            <a:off x="118872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10"/>
          <p:cNvCxnSpPr/>
          <p:nvPr/>
        </p:nvCxnSpPr>
        <p:spPr>
          <a:xfrm>
            <a:off x="83312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" name="Google Shape;116;p10"/>
          <p:cNvCxnSpPr/>
          <p:nvPr/>
        </p:nvCxnSpPr>
        <p:spPr>
          <a:xfrm>
            <a:off x="8256395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10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0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10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1"/>
          <p:cNvSpPr txBox="1"/>
          <p:nvPr>
            <p:ph idx="1" type="body"/>
          </p:nvPr>
        </p:nvSpPr>
        <p:spPr>
          <a:xfrm rot="5400000">
            <a:off x="3151124" y="-941324"/>
            <a:ext cx="4873752" cy="99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1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1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1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"/>
          <p:cNvSpPr txBox="1"/>
          <p:nvPr>
            <p:ph type="title"/>
          </p:nvPr>
        </p:nvSpPr>
        <p:spPr>
          <a:xfrm rot="5400000">
            <a:off x="7031038" y="2082803"/>
            <a:ext cx="5851525" cy="223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2"/>
          <p:cNvSpPr txBox="1"/>
          <p:nvPr>
            <p:ph idx="1" type="body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0861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indent="-32004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indent="-29718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indent="-306323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12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2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2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1"/>
          <p:cNvCxnSpPr/>
          <p:nvPr/>
        </p:nvCxnSpPr>
        <p:spPr>
          <a:xfrm>
            <a:off x="11684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FEC2AC">
                <a:alpha val="92156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" name="Google Shape;7;p1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 b="0" i="0" sz="30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3528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🞆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35280" lvl="1" marL="9144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29718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DE7530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29718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EC2AC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297688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BBC9E9"/>
              </a:buClr>
              <a:buSzPts val="1088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Schoolbook"/>
              <a:buChar char="•"/>
              <a:defRPr b="0" i="0" sz="16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281939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EC2AC"/>
              </a:buClr>
              <a:buSzPts val="840"/>
              <a:buFont typeface="Noto Sans Symbols"/>
              <a:buChar char="⚪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entury Schoolbook"/>
              <a:buChar char="•"/>
              <a:defRPr b="0" i="0" sz="1400" u="none" cap="small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DE7530"/>
              </a:buClr>
              <a:buSzPts val="1400"/>
              <a:buFont typeface="Century Schoolbook"/>
              <a:buChar char="•"/>
              <a:defRPr b="0" i="0" sz="14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cxnSp>
        <p:nvCxnSpPr>
          <p:cNvPr id="11" name="Google Shape;11;p1"/>
          <p:cNvCxnSpPr/>
          <p:nvPr/>
        </p:nvCxnSpPr>
        <p:spPr>
          <a:xfrm>
            <a:off x="101600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FEC2A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1"/>
          <p:cNvCxnSpPr/>
          <p:nvPr/>
        </p:nvCxnSpPr>
        <p:spPr>
          <a:xfrm>
            <a:off x="119888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"/>
          <p:cNvSpPr/>
          <p:nvPr/>
        </p:nvSpPr>
        <p:spPr>
          <a:xfrm>
            <a:off x="11785600" y="0"/>
            <a:ext cx="406400" cy="6858000"/>
          </a:xfrm>
          <a:prstGeom prst="rect">
            <a:avLst/>
          </a:prstGeom>
          <a:solidFill>
            <a:srgbClr val="FEC2AC">
              <a:alpha val="8588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4" name="Google Shape;14;p1"/>
          <p:cNvCxnSpPr/>
          <p:nvPr/>
        </p:nvCxnSpPr>
        <p:spPr>
          <a:xfrm>
            <a:off x="118872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" name="Google Shape;15;p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aspe.hhs.gov/system/files/pdf/76766/rpt_LGBTQ_RHY.pdf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orkplacebullying.org/multi/pdf/WBI-2014-US-Survey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/>
          <p:nvPr>
            <p:ph type="ctrTitle"/>
          </p:nvPr>
        </p:nvSpPr>
        <p:spPr>
          <a:xfrm>
            <a:off x="3048000" y="3124200"/>
            <a:ext cx="82296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Workplace and Diversity</a:t>
            </a:r>
            <a:endParaRPr/>
          </a:p>
        </p:txBody>
      </p:sp>
      <p:sp>
        <p:nvSpPr>
          <p:cNvPr id="137" name="Google Shape;137;p13"/>
          <p:cNvSpPr txBox="1"/>
          <p:nvPr>
            <p:ph idx="1" type="subTitle"/>
          </p:nvPr>
        </p:nvSpPr>
        <p:spPr>
          <a:xfrm>
            <a:off x="3048000" y="5003322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en-US"/>
              <a:t>Analysis of Challenges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Challenges in Overcoming Diversity Issues</a:t>
            </a:r>
            <a:endParaRPr/>
          </a:p>
        </p:txBody>
      </p:sp>
      <p:sp>
        <p:nvSpPr>
          <p:cNvPr id="143" name="Google Shape;143;p14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Organizations strive to support diverse networks in workplace settings amidst significant barriers.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The runaway and homeless case study on LGBT youths provides significant insights into the issue of discrimination and harassment amongst these minority population (Burwick et al., 2014).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Regardless, LGBT strive to achieve diversity freedom in the long-run. </a:t>
            </a:r>
            <a:endParaRPr/>
          </a:p>
          <a:p>
            <a:pPr indent="-23622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Font typeface="Noto Sans Symbols"/>
              <a:buNone/>
            </a:pPr>
            <a:r>
              <a:t/>
            </a:r>
            <a:endParaRPr/>
          </a:p>
        </p:txBody>
      </p:sp>
      <p:pic>
        <p:nvPicPr>
          <p:cNvPr id="144" name="Google Shape;14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5338" y="4294314"/>
            <a:ext cx="4135200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en-US"/>
              <a:t>Challenges in Overcoming Diversity Issues (Cont.)</a:t>
            </a:r>
            <a:endParaRPr/>
          </a:p>
        </p:txBody>
      </p:sp>
      <p:sp>
        <p:nvSpPr>
          <p:cNvPr id="150" name="Google Shape;150;p15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According to the Mathematica Policy Research, understanding the needs of the LGBT in work setup is crucial in addressing the challenge of harassment and discrimination.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However, finding the needed data to address these issues could pose significant barriers (Burwick et al., 2014).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The barriers include ignorance, backlash, and prejudice amongst the different stakeholders of a firm.</a:t>
            </a:r>
            <a:endParaRPr/>
          </a:p>
          <a:p>
            <a:pPr indent="-23622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None/>
            </a:pPr>
            <a:r>
              <a:t/>
            </a:r>
            <a:endParaRPr/>
          </a:p>
          <a:p>
            <a:pPr indent="0" lvl="0" marL="14859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en-US"/>
              <a:t>Challenges in Overcoming Diversity Issues (Cont.)</a:t>
            </a:r>
            <a:endParaRPr/>
          </a:p>
        </p:txBody>
      </p:sp>
      <p:sp>
        <p:nvSpPr>
          <p:cNvPr id="156" name="Google Shape;156;p16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These challenges are all based on attitudes development.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As a result, the barriers are in the control of an organization’s workforce, in this case the runaway and homeless youth program.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The presence of such attitudes amongst staff in workplaces and students in school settings will continue to inhibit the creation of a diverse workplace (Patrick &amp; Kumar, 2012).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Challenges in Overcoming Diversity Issues (Cont.)</a:t>
            </a:r>
            <a:endParaRPr/>
          </a:p>
        </p:txBody>
      </p:sp>
      <p:sp>
        <p:nvSpPr>
          <p:cNvPr id="162" name="Google Shape;162;p17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Communication was also a significant barrier in dealing with diversity issues since significant data could not be collected.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Minimum cultural competency also affected the mode of expression amongst the staff.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As a result, diversity issues continue to affect organization’s productivity due to varied employee perspectives.</a:t>
            </a:r>
            <a:endParaRPr/>
          </a:p>
          <a:p>
            <a:pPr indent="-16764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pic>
        <p:nvPicPr>
          <p:cNvPr id="163" name="Google Shape;16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2607" y="4037076"/>
            <a:ext cx="3889585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Evaluation of the Challenges’ Effect on Diversity Strategy Implementation</a:t>
            </a:r>
            <a:endParaRPr/>
          </a:p>
        </p:txBody>
      </p:sp>
      <p:sp>
        <p:nvSpPr>
          <p:cNvPr id="169" name="Google Shape;169;p18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The ripple effects of the challenges inhibit the success of diversity initiatives.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Noto Sans Symbols"/>
              <a:buChar char="❑"/>
            </a:pPr>
            <a:r>
              <a:rPr lang="en-US"/>
              <a:t>For instance, failure to arrive at a consensus due to differing predispositions during teamwork negatively affects implementation of diversity strategies.</a:t>
            </a:r>
            <a:endParaRPr/>
          </a:p>
          <a:p>
            <a:pPr indent="-16764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  <a:p>
            <a:pPr indent="-16764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  <a:p>
            <a:pPr indent="-16764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83037" y="4037076"/>
            <a:ext cx="3209925" cy="191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en-US"/>
              <a:t>Evaluation of the Challenges’ Effect on Diversity Strategy Implementation</a:t>
            </a:r>
            <a:endParaRPr/>
          </a:p>
        </p:txBody>
      </p:sp>
      <p:sp>
        <p:nvSpPr>
          <p:cNvPr id="176" name="Google Shape;176;p19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861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</a:pPr>
            <a:r>
              <a:rPr lang="en-US"/>
              <a:t>Secondly, negative attitudes resulting from backlash, ignorance, and prejudice would not allow successful implementation of diversity strategies.</a:t>
            </a:r>
            <a:endParaRPr/>
          </a:p>
          <a:p>
            <a:pPr indent="-30861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</a:pPr>
            <a:r>
              <a:rPr lang="en-US"/>
              <a:t>On that note, Ozeren (2014), asserts that addressing LGBT diversity issues in workplaces will be an important factor of increasing a firm’s competitive advantage.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 txBox="1"/>
          <p:nvPr>
            <p:ph type="title"/>
          </p:nvPr>
        </p:nvSpPr>
        <p:spPr>
          <a:xfrm>
            <a:off x="609600" y="274638"/>
            <a:ext cx="9956700" cy="1143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Font typeface="Century Schoolbook"/>
              <a:buNone/>
            </a:pPr>
            <a:r>
              <a:rPr lang="en-US" sz="4400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Goals of the Diversity Plan</a:t>
            </a:r>
            <a:endParaRPr sz="4400" cap="none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0"/>
          <p:cNvSpPr txBox="1"/>
          <p:nvPr/>
        </p:nvSpPr>
        <p:spPr>
          <a:xfrm>
            <a:off x="664725" y="1118675"/>
            <a:ext cx="10668000" cy="53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The plan aims at addressing the needs of different stakeholders from the employees to the suppliers. 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2857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The plan further aims to address diverse cultural needs of organization arising from globalization that may inhibit its success. 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83" name="Google Shape;18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9403" y="2237621"/>
            <a:ext cx="2808923" cy="238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28299" y="2063999"/>
            <a:ext cx="3389825" cy="271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 txBox="1"/>
          <p:nvPr>
            <p:ph type="title"/>
          </p:nvPr>
        </p:nvSpPr>
        <p:spPr>
          <a:xfrm>
            <a:off x="609600" y="274638"/>
            <a:ext cx="9956700" cy="1143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3000"/>
              <a:buFont typeface="Century Schoolbook"/>
              <a:buNone/>
            </a:pPr>
            <a:r>
              <a:rPr lang="en-US" sz="4400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Recommendations</a:t>
            </a:r>
            <a:endParaRPr/>
          </a:p>
        </p:txBody>
      </p:sp>
      <p:sp>
        <p:nvSpPr>
          <p:cNvPr id="190" name="Google Shape;190;p21"/>
          <p:cNvSpPr txBox="1"/>
          <p:nvPr>
            <p:ph idx="1" type="body"/>
          </p:nvPr>
        </p:nvSpPr>
        <p:spPr>
          <a:xfrm>
            <a:off x="609600" y="1600200"/>
            <a:ext cx="9956700" cy="487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ts val="1680"/>
              <a:buFont typeface="Arial"/>
              <a:buChar char="🞆"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Communication of the diversity plans will play a critical role in addressing diversity issues (Evans &amp; Suklun, 2017).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28575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ts val="1680"/>
              <a:buFont typeface="Arial"/>
              <a:buChar char="🞆"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Inclusive leadership in a globalized setting is expected to streamline business operations.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91" name="Google Shape;19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487" y="2437813"/>
            <a:ext cx="2737274" cy="171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46440" y="5068037"/>
            <a:ext cx="2479358" cy="161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 txBox="1"/>
          <p:nvPr>
            <p:ph type="title"/>
          </p:nvPr>
        </p:nvSpPr>
        <p:spPr>
          <a:xfrm>
            <a:off x="609600" y="274638"/>
            <a:ext cx="9956700" cy="1143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2"/>
          <p:cNvSpPr txBox="1"/>
          <p:nvPr>
            <p:ph idx="1" type="body"/>
          </p:nvPr>
        </p:nvSpPr>
        <p:spPr>
          <a:xfrm>
            <a:off x="609600" y="1600200"/>
            <a:ext cx="9956700" cy="487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Environmental scanning as illustrated below will aid in addressing attitudinal barriers (Patrick &amp; Kumar, 2012).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Proper visual communications will address language barriers resulting in effective diversification.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99" name="Google Shape;19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6378" y="2943982"/>
            <a:ext cx="4026853" cy="2495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/>
          <p:nvPr>
            <p:ph type="title"/>
          </p:nvPr>
        </p:nvSpPr>
        <p:spPr>
          <a:xfrm>
            <a:off x="609600" y="274638"/>
            <a:ext cx="9956700" cy="1143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 sz="4400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Strength of the Plan</a:t>
            </a:r>
            <a:endParaRPr/>
          </a:p>
        </p:txBody>
      </p:sp>
      <p:sp>
        <p:nvSpPr>
          <p:cNvPr id="205" name="Google Shape;205;p23"/>
          <p:cNvSpPr txBox="1"/>
          <p:nvPr>
            <p:ph idx="1" type="body"/>
          </p:nvPr>
        </p:nvSpPr>
        <p:spPr>
          <a:xfrm>
            <a:off x="609600" y="1600200"/>
            <a:ext cx="9956700" cy="487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The plan addresses issues from all perspective the leaders and employees through strategies such as open door policy and inclusive leadership.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457200" lvl="0" marL="457200" rtl="0" algn="l">
              <a:spcBef>
                <a:spcPts val="10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On that note, the plan fosters teamwork amongst organizational staff.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457200" lvl="0" marL="457200" rtl="0" algn="l"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457200" lvl="0" marL="457200" rtl="0" algn="l">
              <a:spcBef>
                <a:spcPts val="108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60"/>
              <a:buFont typeface="Arial"/>
              <a:buNone/>
            </a:pPr>
            <a:r>
              <a:t/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06" name="Google Shape;20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599" y="1713699"/>
            <a:ext cx="2988750" cy="1845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65673" y="4442499"/>
            <a:ext cx="3269147" cy="184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4"/>
          <p:cNvSpPr txBox="1"/>
          <p:nvPr>
            <p:ph type="title"/>
          </p:nvPr>
        </p:nvSpPr>
        <p:spPr>
          <a:xfrm>
            <a:off x="609600" y="274638"/>
            <a:ext cx="9956700" cy="1143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 sz="4400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Importance of Diversity Courses</a:t>
            </a:r>
            <a:endParaRPr/>
          </a:p>
        </p:txBody>
      </p:sp>
      <p:sp>
        <p:nvSpPr>
          <p:cNvPr id="213" name="Google Shape;213;p24"/>
          <p:cNvSpPr txBox="1"/>
          <p:nvPr>
            <p:ph idx="1" type="body"/>
          </p:nvPr>
        </p:nvSpPr>
        <p:spPr>
          <a:xfrm>
            <a:off x="609600" y="1600200"/>
            <a:ext cx="9956700" cy="487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ts val="276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Diversity is a modern issue that has been triggered by developments such as globalization. 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Clr>
                <a:srgbClr val="AB946B"/>
              </a:buClr>
              <a:buSzPts val="276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Therefore, it is our responsibility to learn of strategies to adequately fit in the diverse environments. 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85750" lvl="0" marL="285750" rtl="0" algn="l">
              <a:spcBef>
                <a:spcPts val="1080"/>
              </a:spcBef>
              <a:spcAft>
                <a:spcPts val="0"/>
              </a:spcAft>
              <a:buClr>
                <a:srgbClr val="AB946B"/>
              </a:buClr>
              <a:buSzPts val="276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Diversity issues lowers a person’s morale; as a result, reduces productivity in the workplace.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29565" lvl="0" marL="285750" rtl="0" algn="l">
              <a:spcBef>
                <a:spcPts val="0"/>
              </a:spcBef>
              <a:spcAft>
                <a:spcPts val="0"/>
              </a:spcAft>
              <a:buClr>
                <a:srgbClr val="AB946B"/>
              </a:buClr>
              <a:buSzPts val="276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On that note, diversity lessons give insights into the proper practice of duties in the workplace through establishment of employees networks.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29565" lvl="0" marL="285750" rtl="0" algn="l">
              <a:spcBef>
                <a:spcPts val="1080"/>
              </a:spcBef>
              <a:spcAft>
                <a:spcPts val="0"/>
              </a:spcAft>
              <a:buClr>
                <a:srgbClr val="AB946B"/>
              </a:buClr>
              <a:buSzPts val="276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For instance, BT company has established a well-defined network for it to connect its employees within and without the organization.</a:t>
            </a:r>
            <a:endParaRPr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References </a:t>
            </a:r>
            <a:endParaRPr/>
          </a:p>
        </p:txBody>
      </p:sp>
      <p:sp>
        <p:nvSpPr>
          <p:cNvPr id="219" name="Google Shape;219;p25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Burwick, A., Oddo, V., Durso, L., Friend, D., &amp; Gates, G. (2014). Identifying and Serving LGBTQ Youth: Case Studies of Runaway and Homeless Youth Program Grantees. Retrieved from </a:t>
            </a:r>
            <a:r>
              <a:rPr lang="en-US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https://aspe.hhs.gov/system/files/pdf/76766/rpt_LGBTQ_RHY.pdf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Evans, A., &amp; Suklun, H. (2017). Workplace diversity and intercultural communication: A phenomenological study. </a:t>
            </a:r>
            <a:r>
              <a:rPr i="1" lang="en-US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Cogent Business &amp; Management</a:t>
            </a:r>
            <a:r>
              <a:rPr lang="en-US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 </a:t>
            </a:r>
            <a:r>
              <a:rPr i="1" lang="en-US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(1), 1408943.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Ozerine E. (2014). Sexual Orientation Discrimination In The Workplace: A Systematic Review Of Literature. </a:t>
            </a:r>
            <a:r>
              <a:rPr i="1" lang="en-US">
                <a:latin typeface="Times New Roman"/>
                <a:ea typeface="Times New Roman"/>
                <a:cs typeface="Times New Roman"/>
                <a:sym typeface="Times New Roman"/>
              </a:rPr>
              <a:t>Procedia Social and Behavioral Sciences.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109, 1203-1215.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6764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  <a:p>
            <a:pPr indent="-167640" lvl="0" marL="2743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6"/>
          <p:cNvSpPr txBox="1"/>
          <p:nvPr>
            <p:ph type="title"/>
          </p:nvPr>
        </p:nvSpPr>
        <p:spPr>
          <a:xfrm>
            <a:off x="609600" y="274638"/>
            <a:ext cx="9956700" cy="1143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 cont.</a:t>
            </a:r>
            <a:endParaRPr/>
          </a:p>
        </p:txBody>
      </p:sp>
      <p:sp>
        <p:nvSpPr>
          <p:cNvPr id="225" name="Google Shape;225;p26"/>
          <p:cNvSpPr txBox="1"/>
          <p:nvPr>
            <p:ph idx="1" type="body"/>
          </p:nvPr>
        </p:nvSpPr>
        <p:spPr>
          <a:xfrm>
            <a:off x="609600" y="1600200"/>
            <a:ext cx="9956700" cy="487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Namie, G., Chrinstensen, D., &amp; Phillips, D. (2014). 2014 WBI Workplace Bullying Survey. </a:t>
            </a:r>
            <a:r>
              <a:rPr i="1" lang="en-US">
                <a:latin typeface="Times New Roman"/>
                <a:ea typeface="Times New Roman"/>
                <a:cs typeface="Times New Roman"/>
                <a:sym typeface="Times New Roman"/>
              </a:rPr>
              <a:t>Workplace Bullying Institute.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Retrieved from </a:t>
            </a:r>
            <a:r>
              <a:rPr lang="en-US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https://workplacebullying.org/multi/pdf/WBI-2014-US-Survey.pdf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0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Patrick, H., &amp; Kumar, V. (2012). Managing Workplace Diversity: Issues and Challenges. </a:t>
            </a:r>
            <a:r>
              <a:rPr i="1" lang="en-US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Sage 	Open. </a:t>
            </a:r>
            <a:r>
              <a:rPr lang="en-US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2(2), 1-12.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iel">
  <a:themeElements>
    <a:clrScheme name="Oriel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